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</p:sldIdLst>
  <p:notesMasterIdLst>
    <p:notesMasterId r:id="rId4"/>
  </p:notesMasterIdLst>
  <p:sldSz cx="14630400" cy="8229600"/>
  <p:notesSz cx="8229600" cy="14630400"/>
  <p:embeddedFontLst>
    <p:embeddedFont>
      <p:font typeface="Inter"/>
      <p:regular r:id="rId9"/>
    </p:embeddedFont>
    <p:embeddedFont>
      <p:font typeface="Inter"/>
      <p:regular r:id="rId10"/>
    </p:embeddedFont>
    <p:embeddedFont>
      <p:font typeface="Inter"/>
      <p:regular r:id="rId11"/>
    </p:embeddedFont>
    <p:embeddedFont>
      <p:font typeface="Inter"/>
      <p:regular r:id="rId12"/>
    </p:embeddedFont>
    <p:embeddedFont>
      <p:font typeface="Inter"/>
      <p:regular r:id="rId13"/>
    </p:embeddedFont>
    <p:embeddedFont>
      <p:font typeface="Inter"/>
      <p:regular r:id="rId14"/>
    </p:embeddedFont>
    <p:embeddedFont>
      <p:font typeface="Inter"/>
      <p:regular r:id="rId15"/>
    </p:embeddedFont>
    <p:embeddedFont>
      <p:font typeface="Inter"/>
      <p:regular r:id="rId16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5" Type="http://schemas.openxmlformats.org/officeDocument/2006/relationships/presProps" Target="presProps.xml"/><Relationship Id="rId6" Type="http://schemas.openxmlformats.org/officeDocument/2006/relationships/viewProps" Target="viewProps.xml"/><Relationship Id="rId7" Type="http://schemas.openxmlformats.org/officeDocument/2006/relationships/theme" Target="theme/theme1.xml"/><Relationship Id="rId8" Type="http://schemas.openxmlformats.org/officeDocument/2006/relationships/tableStyles" Target="tableStyles.xml"/><Relationship Id="rId9" Type="http://schemas.openxmlformats.org/officeDocument/2006/relationships/font" Target="fonts/font1.fntdata"/><Relationship Id="rId10" Type="http://schemas.openxmlformats.org/officeDocument/2006/relationships/font" Target="fonts/font2.fntdata"/><Relationship Id="rId11" Type="http://schemas.openxmlformats.org/officeDocument/2006/relationships/font" Target="fonts/font3.fntdata"/><Relationship Id="rId12" Type="http://schemas.openxmlformats.org/officeDocument/2006/relationships/font" Target="fonts/font4.fntdata"/><Relationship Id="rId13" Type="http://schemas.openxmlformats.org/officeDocument/2006/relationships/font" Target="fonts/font5.fntdata"/><Relationship Id="rId14" Type="http://schemas.openxmlformats.org/officeDocument/2006/relationships/font" Target="fonts/font6.fntdata"/><Relationship Id="rId15" Type="http://schemas.openxmlformats.org/officeDocument/2006/relationships/font" Target="fonts/font7.fntdata"/><Relationship Id="rId16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svg"/><Relationship Id="rId4" Type="http://schemas.openxmlformats.org/officeDocument/2006/relationships/image" Target="../media/image-2-4.png"/><Relationship Id="rId5" Type="http://schemas.openxmlformats.org/officeDocument/2006/relationships/image" Target="../media/image-2-5.svg"/><Relationship Id="rId6" Type="http://schemas.openxmlformats.org/officeDocument/2006/relationships/image" Target="../media/image-2-6.png"/><Relationship Id="rId7" Type="http://schemas.openxmlformats.org/officeDocument/2006/relationships/image" Target="../media/image-2-7.svg"/><Relationship Id="rId8" Type="http://schemas.openxmlformats.org/officeDocument/2006/relationships/slideLayout" Target="../slideLayouts/slideLayout3.xml"/><Relationship Id="rId9" Type="http://schemas.openxmlformats.org/officeDocument/2006/relationships/notesSlide" Target="../notesSlides/notesSlid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227427"/>
            <a:ext cx="755642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Legal Data Space européen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27636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Une infrastructure numérique révolutionnaire pour transformer l'accès à la justice en Europe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75178" y="373261"/>
            <a:ext cx="4758690" cy="3394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Qu'est-ce que le Legal Data Space ?</a:t>
            </a:r>
            <a:endParaRPr lang="en-US" sz="2100" dirty="0"/>
          </a:p>
        </p:txBody>
      </p:sp>
      <p:sp>
        <p:nvSpPr>
          <p:cNvPr id="3" name="Text 1"/>
          <p:cNvSpPr/>
          <p:nvPr/>
        </p:nvSpPr>
        <p:spPr>
          <a:xfrm>
            <a:off x="475178" y="1038463"/>
            <a:ext cx="6674406" cy="4343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Le Legal Data Space européen est une infrastructure numérique innovante qui permet le partage sécurisé et standardisé des données juridiques entre les États membres de l'UE.</a:t>
            </a:r>
            <a:endParaRPr lang="en-US" sz="1050" dirty="0"/>
          </a:p>
        </p:txBody>
      </p:sp>
      <p:sp>
        <p:nvSpPr>
          <p:cNvPr id="4" name="Text 2"/>
          <p:cNvSpPr/>
          <p:nvPr/>
        </p:nvSpPr>
        <p:spPr>
          <a:xfrm>
            <a:off x="475178" y="1594961"/>
            <a:ext cx="6674406" cy="4343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Cette plateforme facilite l'accès transfrontalier aux informations légales, harmonise les formats de données et renforce la coopération judiciaire européenne.</a:t>
            </a:r>
            <a:endParaRPr lang="en-US" sz="10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88436" y="1068943"/>
            <a:ext cx="6674406" cy="6674406"/>
          </a:xfrm>
          <a:prstGeom prst="rect">
            <a:avLst/>
          </a:prstGeom>
        </p:spPr>
      </p:pic>
      <p:sp>
        <p:nvSpPr>
          <p:cNvPr id="6" name="Shape 3"/>
          <p:cNvSpPr/>
          <p:nvPr/>
        </p:nvSpPr>
        <p:spPr>
          <a:xfrm>
            <a:off x="475178" y="8048625"/>
            <a:ext cx="4469487" cy="1557457"/>
          </a:xfrm>
          <a:prstGeom prst="roundRect">
            <a:avLst>
              <a:gd name="adj" fmla="val 3661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7" name="Shape 4"/>
          <p:cNvSpPr/>
          <p:nvPr/>
        </p:nvSpPr>
        <p:spPr>
          <a:xfrm>
            <a:off x="618530" y="8191976"/>
            <a:ext cx="407194" cy="407194"/>
          </a:xfrm>
          <a:prstGeom prst="roundRect">
            <a:avLst>
              <a:gd name="adj" fmla="val 22453881"/>
            </a:avLst>
          </a:prstGeom>
          <a:solidFill>
            <a:srgbClr val="4950BC"/>
          </a:solidFill>
          <a:ln/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0448" y="8303895"/>
            <a:ext cx="183237" cy="183237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618530" y="8734901"/>
            <a:ext cx="1793319" cy="2120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Données centralisées</a:t>
            </a:r>
            <a:endParaRPr lang="en-US" sz="1300" dirty="0"/>
          </a:p>
        </p:txBody>
      </p:sp>
      <p:sp>
        <p:nvSpPr>
          <p:cNvPr id="10" name="Text 6"/>
          <p:cNvSpPr/>
          <p:nvPr/>
        </p:nvSpPr>
        <p:spPr>
          <a:xfrm>
            <a:off x="618530" y="9028390"/>
            <a:ext cx="4182785" cy="4343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Accès unifié aux informations juridiques de tous les pays membres</a:t>
            </a:r>
            <a:endParaRPr lang="en-US" sz="1050" dirty="0"/>
          </a:p>
        </p:txBody>
      </p:sp>
      <p:sp>
        <p:nvSpPr>
          <p:cNvPr id="11" name="Shape 7"/>
          <p:cNvSpPr/>
          <p:nvPr/>
        </p:nvSpPr>
        <p:spPr>
          <a:xfrm>
            <a:off x="5080397" y="8048625"/>
            <a:ext cx="4469487" cy="1557457"/>
          </a:xfrm>
          <a:prstGeom prst="roundRect">
            <a:avLst>
              <a:gd name="adj" fmla="val 3661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2" name="Shape 8"/>
          <p:cNvSpPr/>
          <p:nvPr/>
        </p:nvSpPr>
        <p:spPr>
          <a:xfrm>
            <a:off x="5223748" y="8191976"/>
            <a:ext cx="407194" cy="407194"/>
          </a:xfrm>
          <a:prstGeom prst="roundRect">
            <a:avLst>
              <a:gd name="adj" fmla="val 22453881"/>
            </a:avLst>
          </a:prstGeom>
          <a:solidFill>
            <a:srgbClr val="4950BC"/>
          </a:solidFill>
          <a:ln/>
        </p:spPr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35667" y="8303895"/>
            <a:ext cx="183237" cy="183237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5223748" y="8734901"/>
            <a:ext cx="1696998" cy="2120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Sécurité renforcée</a:t>
            </a:r>
            <a:endParaRPr lang="en-US" sz="1300" dirty="0"/>
          </a:p>
        </p:txBody>
      </p:sp>
      <p:sp>
        <p:nvSpPr>
          <p:cNvPr id="15" name="Text 10"/>
          <p:cNvSpPr/>
          <p:nvPr/>
        </p:nvSpPr>
        <p:spPr>
          <a:xfrm>
            <a:off x="5223748" y="9028390"/>
            <a:ext cx="4182785" cy="2171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Protection maximale des données sensibles et confidentielles</a:t>
            </a:r>
            <a:endParaRPr lang="en-US" sz="1050" dirty="0"/>
          </a:p>
        </p:txBody>
      </p:sp>
      <p:sp>
        <p:nvSpPr>
          <p:cNvPr id="16" name="Shape 11"/>
          <p:cNvSpPr/>
          <p:nvPr/>
        </p:nvSpPr>
        <p:spPr>
          <a:xfrm>
            <a:off x="9685615" y="8048625"/>
            <a:ext cx="4469606" cy="1557457"/>
          </a:xfrm>
          <a:prstGeom prst="roundRect">
            <a:avLst>
              <a:gd name="adj" fmla="val 3661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7" name="Shape 12"/>
          <p:cNvSpPr/>
          <p:nvPr/>
        </p:nvSpPr>
        <p:spPr>
          <a:xfrm>
            <a:off x="9828967" y="8191976"/>
            <a:ext cx="407194" cy="407194"/>
          </a:xfrm>
          <a:prstGeom prst="roundRect">
            <a:avLst>
              <a:gd name="adj" fmla="val 22453881"/>
            </a:avLst>
          </a:prstGeom>
          <a:solidFill>
            <a:srgbClr val="4950BC"/>
          </a:solidFill>
          <a:ln/>
        </p:spPr>
      </p:sp>
      <p:pic>
        <p:nvPicPr>
          <p:cNvPr id="18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940885" y="8303895"/>
            <a:ext cx="183237" cy="183237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9828967" y="8734901"/>
            <a:ext cx="1696998" cy="2120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Interopérabilité</a:t>
            </a:r>
            <a:endParaRPr lang="en-US" sz="1300" dirty="0"/>
          </a:p>
        </p:txBody>
      </p:sp>
      <p:sp>
        <p:nvSpPr>
          <p:cNvPr id="20" name="Text 14"/>
          <p:cNvSpPr/>
          <p:nvPr/>
        </p:nvSpPr>
        <p:spPr>
          <a:xfrm>
            <a:off x="9828967" y="9028390"/>
            <a:ext cx="4182904" cy="4343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Standards communs pour une communication fluide entre systèmes</a:t>
            </a:r>
            <a:endParaRPr lang="en-US" sz="10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5" baseType="lpstr">
      <vt:lpstr>Arial</vt:lpstr>
      <vt:lpstr>Calibri</vt:lpstr>
      <vt:lpstr>Office Theme</vt:lpstr>
      <vt:lpstr>Slide 1</vt:lpstr>
      <vt:lpstr>Slide 2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2025-11-30T18:11:24Z</dcterms:created>
  <dcterms:modified xsi:type="dcterms:W3CDTF">2025-11-30T18:11:24Z</dcterms:modified>
</cp:coreProperties>
</file>